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0"/>
  </p:notesMasterIdLst>
  <p:sldIdLst>
    <p:sldId id="256" r:id="rId2"/>
    <p:sldId id="267" r:id="rId3"/>
    <p:sldId id="262" r:id="rId4"/>
    <p:sldId id="259" r:id="rId5"/>
    <p:sldId id="257" r:id="rId6"/>
    <p:sldId id="260" r:id="rId7"/>
    <p:sldId id="261" r:id="rId8"/>
    <p:sldId id="265" r:id="rId9"/>
  </p:sldIdLst>
  <p:sldSz cx="9144000" cy="5143500" type="screen16x9"/>
  <p:notesSz cx="6858000" cy="9144000"/>
  <p:embeddedFontLst>
    <p:embeddedFont>
      <p:font typeface="Lato Light" panose="020B0604020202020204" charset="0"/>
      <p:regular r:id="rId11"/>
      <p:bold r:id="rId12"/>
      <p:italic r:id="rId13"/>
      <p:boldItalic r:id="rId14"/>
    </p:embeddedFont>
    <p:embeddedFont>
      <p:font typeface="Roboto Slab Regular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E225D28-81A1-47F6-B832-14334138A573}">
  <a:tblStyle styleId="{5E225D28-81A1-47F6-B832-14334138A5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029A7E8-3C45-47D5-81E7-23AC33BA362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Google Shape;479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Google Shape;62;p3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Google Shape;82;p4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Google Shape;83;p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85;p4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Google Shape;86;p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 i="1"/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000" i="1"/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000" i="1"/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SzPts val="3000"/>
              <a:buChar char="◦"/>
              <a:defRPr sz="3000" i="1"/>
            </a:lvl9pPr>
          </a:lstStyle>
          <a:p>
            <a:endParaRPr/>
          </a:p>
        </p:txBody>
      </p:sp>
      <p:sp>
        <p:nvSpPr>
          <p:cNvPr id="95" name="Google Shape;95;p4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Google Shape;96;p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Google Shape;142;p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Google Shape;143;p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Google Shape;146;p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6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6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8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8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8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8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8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8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Google Shape;205;p8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06" name="Google Shape;206;p8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Google Shape;208;p8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209" name="Google Shape;209;p8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" name="Google Shape;217;p8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2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2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2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2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2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2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1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Google Shape;328;p1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8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5"/>
          <p:cNvSpPr txBox="1">
            <a:spLocks noGrp="1"/>
          </p:cNvSpPr>
          <p:nvPr>
            <p:ph type="ctrTitle"/>
          </p:nvPr>
        </p:nvSpPr>
        <p:spPr>
          <a:xfrm>
            <a:off x="2742382" y="1310755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 smtClean="0"/>
              <a:t>INFORME TÉCNICO DE EVALUACIÓN </a:t>
            </a:r>
            <a:r>
              <a:rPr lang="en" sz="2800" b="1" dirty="0" smtClean="0"/>
              <a:t>ANUAL</a:t>
            </a:r>
            <a:r>
              <a:rPr lang="en" sz="2800" b="1" dirty="0" smtClean="0"/>
              <a:t/>
            </a:r>
            <a:br>
              <a:rPr lang="en" sz="2800" b="1" dirty="0" smtClean="0"/>
            </a:br>
            <a:r>
              <a:rPr lang="en" sz="2800" b="1" dirty="0" smtClean="0"/>
              <a:t>2022</a:t>
            </a:r>
            <a:br>
              <a:rPr lang="en" sz="2800" b="1" dirty="0" smtClean="0"/>
            </a:br>
            <a:r>
              <a:rPr lang="en" sz="2800" dirty="0" smtClean="0"/>
              <a:t/>
            </a:r>
            <a:br>
              <a:rPr lang="en" sz="2800" dirty="0" smtClean="0"/>
            </a:br>
            <a:r>
              <a:rPr lang="en" sz="1200" b="1" dirty="0" smtClean="0">
                <a:solidFill>
                  <a:srgbClr val="002060"/>
                </a:solidFill>
              </a:rPr>
              <a:t>Programa Integración Educativa</a:t>
            </a:r>
            <a:endParaRPr sz="1200" b="1" dirty="0">
              <a:solidFill>
                <a:srgbClr val="00206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735981" y="607679"/>
            <a:ext cx="3605561" cy="310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    </a:t>
            </a:r>
          </a:p>
          <a:p>
            <a:pPr algn="ctr"/>
            <a:endParaRPr lang="es-CL" dirty="0"/>
          </a:p>
          <a:p>
            <a:pPr algn="ctr"/>
            <a:r>
              <a:rPr lang="es-CL" sz="1200" dirty="0" smtClean="0"/>
              <a:t>Liceo República del Ecuador</a:t>
            </a:r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  <p:pic>
        <p:nvPicPr>
          <p:cNvPr id="4" name="Imagen 3" descr="C:\Users\UTP-Loreto\Downloads\escanear0018 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25" y="53959"/>
            <a:ext cx="622300" cy="5537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257695" y="4447308"/>
            <a:ext cx="2086494" cy="4488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Brenda Reyes Méndez</a:t>
            </a:r>
          </a:p>
          <a:p>
            <a:pPr algn="ctr"/>
            <a:r>
              <a:rPr lang="es-ES" b="1" dirty="0" smtClean="0"/>
              <a:t>Coordinadora PIE</a:t>
            </a:r>
            <a:endParaRPr lang="es-C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26"/>
          <p:cNvSpPr txBox="1">
            <a:spLocks noGrp="1"/>
          </p:cNvSpPr>
          <p:nvPr>
            <p:ph type="title"/>
          </p:nvPr>
        </p:nvSpPr>
        <p:spPr>
          <a:xfrm>
            <a:off x="325641" y="544607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El PIE pertenece…</a:t>
            </a:r>
            <a:endParaRPr dirty="0"/>
          </a:p>
        </p:txBody>
      </p:sp>
      <p:sp>
        <p:nvSpPr>
          <p:cNvPr id="482" name="Google Shape;482;p26"/>
          <p:cNvSpPr/>
          <p:nvPr/>
        </p:nvSpPr>
        <p:spPr>
          <a:xfrm>
            <a:off x="3642279" y="1045150"/>
            <a:ext cx="1948800" cy="1948800"/>
          </a:xfrm>
          <a:prstGeom prst="ellipse">
            <a:avLst/>
          </a:prstGeom>
          <a:noFill/>
          <a:ln w="1905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PADEM</a:t>
            </a:r>
            <a:endParaRPr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483" name="Google Shape;483;p26"/>
          <p:cNvSpPr/>
          <p:nvPr/>
        </p:nvSpPr>
        <p:spPr>
          <a:xfrm>
            <a:off x="4479533" y="2450691"/>
            <a:ext cx="1948800" cy="1948800"/>
          </a:xfrm>
          <a:prstGeom prst="ellipse">
            <a:avLst/>
          </a:prstGeom>
          <a:noFill/>
          <a:ln w="19050" cap="flat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PME</a:t>
            </a:r>
            <a:endParaRPr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484" name="Google Shape;484;p26"/>
          <p:cNvSpPr/>
          <p:nvPr/>
        </p:nvSpPr>
        <p:spPr>
          <a:xfrm>
            <a:off x="5307100" y="1045150"/>
            <a:ext cx="1948800" cy="1948800"/>
          </a:xfrm>
          <a:prstGeom prst="ellipse">
            <a:avLst/>
          </a:prstGeom>
          <a:noFill/>
          <a:ln w="19050" cap="flat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PEI</a:t>
            </a:r>
            <a:endParaRPr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485" name="Google Shape;485;p2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Elipse 1"/>
          <p:cNvSpPr/>
          <p:nvPr/>
        </p:nvSpPr>
        <p:spPr>
          <a:xfrm>
            <a:off x="5099824" y="2185639"/>
            <a:ext cx="802887" cy="808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PIE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1"/>
          <p:cNvSpPr/>
          <p:nvPr/>
        </p:nvSpPr>
        <p:spPr>
          <a:xfrm>
            <a:off x="1020214" y="962988"/>
            <a:ext cx="2383664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1" dirty="0" smtClean="0">
                <a:solidFill>
                  <a:srgbClr val="002060"/>
                </a:solidFill>
              </a:rPr>
              <a:t>184 alumnos</a:t>
            </a:r>
            <a:endParaRPr sz="2800" b="1" dirty="0">
              <a:solidFill>
                <a:srgbClr val="002060"/>
              </a:solidFill>
            </a:endParaRPr>
          </a:p>
        </p:txBody>
      </p:sp>
      <p:sp>
        <p:nvSpPr>
          <p:cNvPr id="431" name="Google Shape;431;p21"/>
          <p:cNvSpPr txBox="1">
            <a:spLocks noGrp="1"/>
          </p:cNvSpPr>
          <p:nvPr>
            <p:ph type="ctrTitle" idx="4294967295"/>
          </p:nvPr>
        </p:nvSpPr>
        <p:spPr>
          <a:xfrm>
            <a:off x="261808" y="3117187"/>
            <a:ext cx="4733100" cy="11678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Total alumnos con NEE</a:t>
            </a:r>
            <a:endParaRPr sz="3600" dirty="0"/>
          </a:p>
        </p:txBody>
      </p:sp>
      <p:sp>
        <p:nvSpPr>
          <p:cNvPr id="441" name="Google Shape;441;p2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1"/>
          <p:cNvSpPr/>
          <p:nvPr/>
        </p:nvSpPr>
        <p:spPr>
          <a:xfrm rot="2697328">
            <a:off x="6911126" y="2341800"/>
            <a:ext cx="343459" cy="327947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1"/>
          <p:cNvSpPr/>
          <p:nvPr/>
        </p:nvSpPr>
        <p:spPr>
          <a:xfrm>
            <a:off x="5588902" y="982500"/>
            <a:ext cx="137570" cy="13142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21"/>
          <p:cNvSpPr/>
          <p:nvPr/>
        </p:nvSpPr>
        <p:spPr>
          <a:xfrm rot="1280404">
            <a:off x="3071666" y="1308426"/>
            <a:ext cx="137564" cy="13139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2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Rectángulo 1"/>
          <p:cNvSpPr/>
          <p:nvPr/>
        </p:nvSpPr>
        <p:spPr>
          <a:xfrm>
            <a:off x="2386361" y="512956"/>
            <a:ext cx="3954966" cy="298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Distribución alumnos con NEE</a:t>
            </a:r>
            <a:endParaRPr lang="es-CL" dirty="0"/>
          </a:p>
        </p:txBody>
      </p:sp>
      <p:cxnSp>
        <p:nvCxnSpPr>
          <p:cNvPr id="4" name="Conector recto 3"/>
          <p:cNvCxnSpPr/>
          <p:nvPr/>
        </p:nvCxnSpPr>
        <p:spPr>
          <a:xfrm flipV="1">
            <a:off x="2899317" y="1048215"/>
            <a:ext cx="0" cy="22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V="1">
            <a:off x="3051717" y="1200615"/>
            <a:ext cx="0" cy="22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Google Shape;430;p21"/>
          <p:cNvSpPr/>
          <p:nvPr/>
        </p:nvSpPr>
        <p:spPr>
          <a:xfrm>
            <a:off x="5518376" y="1015672"/>
            <a:ext cx="1566365" cy="123687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 b="1" dirty="0" smtClean="0">
                <a:solidFill>
                  <a:srgbClr val="002060"/>
                </a:solidFill>
              </a:rPr>
              <a:t>130 alumnos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 b="1" dirty="0" smtClean="0">
                <a:solidFill>
                  <a:srgbClr val="002060"/>
                </a:solidFill>
              </a:rPr>
              <a:t>NEE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 b="1" dirty="0" smtClean="0">
                <a:solidFill>
                  <a:srgbClr val="002060"/>
                </a:solidFill>
              </a:rPr>
              <a:t>Transitorios</a:t>
            </a:r>
            <a:endParaRPr sz="1200" b="1" dirty="0">
              <a:solidFill>
                <a:srgbClr val="002060"/>
              </a:solidFill>
            </a:endParaRPr>
          </a:p>
        </p:txBody>
      </p:sp>
      <p:sp>
        <p:nvSpPr>
          <p:cNvPr id="23" name="Google Shape;430;p21"/>
          <p:cNvSpPr/>
          <p:nvPr/>
        </p:nvSpPr>
        <p:spPr>
          <a:xfrm>
            <a:off x="5620878" y="2456555"/>
            <a:ext cx="1619981" cy="123687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 b="1" dirty="0">
                <a:solidFill>
                  <a:srgbClr val="002060"/>
                </a:solidFill>
              </a:rPr>
              <a:t>5</a:t>
            </a:r>
            <a:r>
              <a:rPr lang="es-CL" sz="1200" b="1" dirty="0" smtClean="0">
                <a:solidFill>
                  <a:srgbClr val="002060"/>
                </a:solidFill>
              </a:rPr>
              <a:t>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 b="1" dirty="0" smtClean="0">
                <a:solidFill>
                  <a:srgbClr val="002060"/>
                </a:solidFill>
              </a:rPr>
              <a:t>alumnos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 b="1" dirty="0" smtClean="0">
                <a:solidFill>
                  <a:srgbClr val="002060"/>
                </a:solidFill>
              </a:rPr>
              <a:t>NEE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200" b="1" dirty="0" smtClean="0">
                <a:solidFill>
                  <a:srgbClr val="002060"/>
                </a:solidFill>
              </a:rPr>
              <a:t>Permanentes</a:t>
            </a:r>
            <a:endParaRPr sz="1200" b="1" dirty="0">
              <a:solidFill>
                <a:srgbClr val="002060"/>
              </a:solidFill>
            </a:endParaRPr>
          </a:p>
        </p:txBody>
      </p:sp>
      <p:sp>
        <p:nvSpPr>
          <p:cNvPr id="5" name="Flecha izquierda 4"/>
          <p:cNvSpPr/>
          <p:nvPr/>
        </p:nvSpPr>
        <p:spPr>
          <a:xfrm rot="20893137">
            <a:off x="3576231" y="1529456"/>
            <a:ext cx="1832529" cy="428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Flecha izquierda 24"/>
          <p:cNvSpPr/>
          <p:nvPr/>
        </p:nvSpPr>
        <p:spPr>
          <a:xfrm rot="1135020">
            <a:off x="3623188" y="2573339"/>
            <a:ext cx="1952490" cy="428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8"/>
          <p:cNvSpPr txBox="1">
            <a:spLocks noGrp="1"/>
          </p:cNvSpPr>
          <p:nvPr>
            <p:ph type="ctrTitle"/>
          </p:nvPr>
        </p:nvSpPr>
        <p:spPr>
          <a:xfrm>
            <a:off x="2856363" y="1427356"/>
            <a:ext cx="3371700" cy="19476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4A5C65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 smtClean="0"/>
              <a:t>Recursos humanos de apoyo a los alumnos con NEE</a:t>
            </a:r>
            <a:endParaRPr sz="2800" b="1" dirty="0"/>
          </a:p>
        </p:txBody>
      </p:sp>
      <p:sp>
        <p:nvSpPr>
          <p:cNvPr id="2" name="Elipse 1"/>
          <p:cNvSpPr/>
          <p:nvPr/>
        </p:nvSpPr>
        <p:spPr>
          <a:xfrm>
            <a:off x="1113726" y="475785"/>
            <a:ext cx="1759001" cy="1338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/>
              <a:t>Asistentes Técnicos</a:t>
            </a:r>
          </a:p>
          <a:p>
            <a:pPr algn="ctr"/>
            <a:r>
              <a:rPr lang="es-CL" sz="1600" b="1" dirty="0" smtClean="0"/>
              <a:t>(4)</a:t>
            </a:r>
            <a:endParaRPr lang="es-CL" sz="1600" b="1" dirty="0"/>
          </a:p>
        </p:txBody>
      </p:sp>
      <p:sp>
        <p:nvSpPr>
          <p:cNvPr id="5" name="Elipse 4"/>
          <p:cNvSpPr/>
          <p:nvPr/>
        </p:nvSpPr>
        <p:spPr>
          <a:xfrm>
            <a:off x="6088565" y="2802622"/>
            <a:ext cx="2178205" cy="166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/>
              <a:t>Profesionales de apoyo</a:t>
            </a:r>
          </a:p>
          <a:p>
            <a:pPr algn="ctr"/>
            <a:r>
              <a:rPr lang="es-CL" sz="1600" b="1" dirty="0" smtClean="0"/>
              <a:t>(6)</a:t>
            </a:r>
            <a:endParaRPr lang="es-CL" sz="1600" b="1" dirty="0"/>
          </a:p>
        </p:txBody>
      </p:sp>
      <p:sp>
        <p:nvSpPr>
          <p:cNvPr id="6" name="Elipse 5"/>
          <p:cNvSpPr/>
          <p:nvPr/>
        </p:nvSpPr>
        <p:spPr>
          <a:xfrm>
            <a:off x="5235604" y="152400"/>
            <a:ext cx="2094464" cy="1598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/>
              <a:t>Educadoras Diferenciales</a:t>
            </a:r>
          </a:p>
          <a:p>
            <a:pPr algn="ctr"/>
            <a:r>
              <a:rPr lang="es-CL" sz="1600" b="1" dirty="0" smtClean="0"/>
              <a:t>(12)</a:t>
            </a:r>
            <a:endParaRPr lang="es-CL" sz="1600" b="1" dirty="0"/>
          </a:p>
        </p:txBody>
      </p:sp>
      <p:sp>
        <p:nvSpPr>
          <p:cNvPr id="7" name="Elipse 6"/>
          <p:cNvSpPr/>
          <p:nvPr/>
        </p:nvSpPr>
        <p:spPr>
          <a:xfrm>
            <a:off x="1993227" y="3434576"/>
            <a:ext cx="1939436" cy="1432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Coordinadora PIE</a:t>
            </a:r>
          </a:p>
          <a:p>
            <a:pPr algn="ctr"/>
            <a:r>
              <a:rPr lang="es-CL" b="1" dirty="0" smtClean="0"/>
              <a:t>(1)</a:t>
            </a:r>
            <a:endParaRPr lang="es-C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6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Trabajo Colaborativo</a:t>
            </a:r>
            <a:endParaRPr dirty="0"/>
          </a:p>
        </p:txBody>
      </p:sp>
      <p:sp>
        <p:nvSpPr>
          <p:cNvPr id="396" name="Google Shape;396;p16"/>
          <p:cNvSpPr txBox="1">
            <a:spLocks noGrp="1"/>
          </p:cNvSpPr>
          <p:nvPr>
            <p:ph type="body" idx="1"/>
          </p:nvPr>
        </p:nvSpPr>
        <p:spPr>
          <a:xfrm>
            <a:off x="2711979" y="1588835"/>
            <a:ext cx="2516400" cy="26257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 smtClean="0">
                <a:solidFill>
                  <a:srgbClr val="FF9900"/>
                </a:solidFill>
              </a:rPr>
              <a:t>LOGRADO 2022</a:t>
            </a:r>
            <a:endParaRPr lang="es-CL" sz="1200" b="1" dirty="0" smtClean="0">
              <a:solidFill>
                <a:srgbClr val="FF9900"/>
              </a:solidFill>
            </a:endParaRPr>
          </a:p>
          <a:p>
            <a:pPr marL="171450" indent="-171450"/>
            <a:endParaRPr lang="es-CL" sz="1200" dirty="0">
              <a:solidFill>
                <a:srgbClr val="4A5C65"/>
              </a:solidFill>
            </a:endParaRPr>
          </a:p>
          <a:p>
            <a:pPr marL="171450" indent="-171450"/>
            <a:r>
              <a:rPr lang="es-CL" sz="1400" dirty="0" smtClean="0"/>
              <a:t>Trabajo </a:t>
            </a:r>
            <a:r>
              <a:rPr lang="es-CL" sz="1400" dirty="0"/>
              <a:t>Colaborativo con </a:t>
            </a:r>
            <a:r>
              <a:rPr lang="es-CL" sz="1400" dirty="0" err="1"/>
              <a:t>hrs</a:t>
            </a:r>
            <a:r>
              <a:rPr lang="es-CL" sz="1400" dirty="0"/>
              <a:t>. destinadas para </a:t>
            </a:r>
            <a:r>
              <a:rPr lang="es-CL" sz="1400" dirty="0" smtClean="0"/>
              <a:t>ello.</a:t>
            </a:r>
          </a:p>
          <a:p>
            <a:pPr marL="171450" indent="-171450"/>
            <a:r>
              <a:rPr lang="es-CL" sz="1400" dirty="0" smtClean="0"/>
              <a:t>Participación </a:t>
            </a:r>
            <a:r>
              <a:rPr lang="es-CL" sz="1400" dirty="0"/>
              <a:t>en equipos de </a:t>
            </a:r>
            <a:r>
              <a:rPr lang="es-CL" sz="1400" dirty="0" smtClean="0"/>
              <a:t>aula.</a:t>
            </a:r>
          </a:p>
          <a:p>
            <a:pPr marL="171450" indent="-171450"/>
            <a:r>
              <a:rPr lang="es-CL" sz="1400" dirty="0" smtClean="0"/>
              <a:t>Estrategias didácticas y pedagógicas para la atención de las NEE en el contexto escolar</a:t>
            </a:r>
            <a:endParaRPr lang="es-CL"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dirty="0">
              <a:solidFill>
                <a:srgbClr val="4A5C65"/>
              </a:solidFill>
            </a:endParaRPr>
          </a:p>
        </p:txBody>
      </p:sp>
      <p:sp>
        <p:nvSpPr>
          <p:cNvPr id="397" name="Google Shape;397;p16"/>
          <p:cNvSpPr txBox="1">
            <a:spLocks noGrp="1"/>
          </p:cNvSpPr>
          <p:nvPr>
            <p:ph type="body" idx="2"/>
          </p:nvPr>
        </p:nvSpPr>
        <p:spPr>
          <a:xfrm>
            <a:off x="5615384" y="1588836"/>
            <a:ext cx="3051300" cy="23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 smtClean="0">
                <a:solidFill>
                  <a:srgbClr val="FF9900"/>
                </a:solidFill>
              </a:rPr>
              <a:t>PENDIENTE 2023</a:t>
            </a:r>
            <a:endParaRPr sz="1200" b="1" dirty="0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lang="es-CL" sz="1200" dirty="0" smtClean="0">
              <a:solidFill>
                <a:srgbClr val="4A5C65"/>
              </a:solidFill>
            </a:endParaRPr>
          </a:p>
          <a:p>
            <a:pPr marL="171450" indent="-171450">
              <a:spcAft>
                <a:spcPts val="1000"/>
              </a:spcAft>
            </a:pPr>
            <a:r>
              <a:rPr lang="es-CL" sz="1200" b="1" dirty="0" smtClean="0"/>
              <a:t>Capacitación a  los docentes de educación diferencial.</a:t>
            </a:r>
            <a:endParaRPr lang="es-CL" sz="1200" b="1" dirty="0"/>
          </a:p>
          <a:p>
            <a:pPr marL="171450" indent="-171450">
              <a:spcAft>
                <a:spcPts val="1000"/>
              </a:spcAft>
            </a:pPr>
            <a:endParaRPr sz="1200" dirty="0">
              <a:solidFill>
                <a:srgbClr val="4A5C65"/>
              </a:solidFill>
            </a:endParaRPr>
          </a:p>
        </p:txBody>
      </p:sp>
      <p:sp>
        <p:nvSpPr>
          <p:cNvPr id="398" name="Google Shape;398;p1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 dirty="0"/>
          </a:p>
        </p:txBody>
      </p:sp>
      <p:sp>
        <p:nvSpPr>
          <p:cNvPr id="2" name="Rectángulo 1"/>
          <p:cNvSpPr/>
          <p:nvPr/>
        </p:nvSpPr>
        <p:spPr>
          <a:xfrm>
            <a:off x="3174380" y="559475"/>
            <a:ext cx="4757854" cy="607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dirty="0" smtClean="0"/>
              <a:t>PROFESORES(AS) DE AULA</a:t>
            </a:r>
            <a:endParaRPr lang="es-CL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1413164" y="763751"/>
            <a:ext cx="6339182" cy="3441080"/>
          </a:xfrm>
        </p:spPr>
        <p:txBody>
          <a:bodyPr/>
          <a:lstStyle/>
          <a:p>
            <a:pPr marL="38100" indent="0" algn="l">
              <a:buNone/>
            </a:pPr>
            <a:endParaRPr lang="es-CL" sz="1800" dirty="0"/>
          </a:p>
          <a:p>
            <a:pPr algn="l"/>
            <a:r>
              <a:rPr lang="es-CL" sz="1800" dirty="0"/>
              <a:t>Apoyo especializado en aula </a:t>
            </a:r>
            <a:r>
              <a:rPr lang="es-CL" sz="1800" dirty="0" smtClean="0"/>
              <a:t>común y aula de recursos</a:t>
            </a:r>
            <a:endParaRPr lang="es-CL" sz="1800" dirty="0"/>
          </a:p>
          <a:p>
            <a:pPr algn="l"/>
            <a:r>
              <a:rPr lang="es-CL" sz="1800" dirty="0" smtClean="0"/>
              <a:t>Talleres de profesionales de apoyo PIE a los cursos de 1° a 4° básico.</a:t>
            </a:r>
            <a:endParaRPr lang="es-CL" sz="1800" dirty="0"/>
          </a:p>
          <a:p>
            <a:pPr algn="l"/>
            <a:r>
              <a:rPr lang="es-CL" sz="1800" dirty="0"/>
              <a:t>Horas destinadas para planificación, preparación material, seguimiento.</a:t>
            </a:r>
          </a:p>
          <a:p>
            <a:pPr algn="l"/>
            <a:r>
              <a:rPr lang="es-CL" sz="1800" dirty="0" smtClean="0"/>
              <a:t>Proyecto fonético fonológico con alumnos de kínder y 1° básico</a:t>
            </a:r>
            <a:endParaRPr lang="es-CL" sz="1800" dirty="0"/>
          </a:p>
          <a:p>
            <a:pPr algn="l"/>
            <a:r>
              <a:rPr lang="es-CL" sz="1800" dirty="0"/>
              <a:t>Trabajo colaborativo</a:t>
            </a:r>
          </a:p>
          <a:p>
            <a:pPr algn="l"/>
            <a:r>
              <a:rPr lang="es-CL" sz="1800" dirty="0"/>
              <a:t>Elaboración de planes de apoyo individual</a:t>
            </a:r>
            <a:r>
              <a:rPr lang="es-CL" sz="1800" dirty="0" smtClean="0"/>
              <a:t>.</a:t>
            </a:r>
          </a:p>
          <a:p>
            <a:pPr algn="l"/>
            <a:r>
              <a:rPr lang="es-CL" sz="1800" dirty="0" smtClean="0"/>
              <a:t>Participación de la familia de alumnos con condición del espectro autista en jornadas de reflexión</a:t>
            </a:r>
            <a:endParaRPr lang="es-CL" sz="1800" dirty="0"/>
          </a:p>
        </p:txBody>
      </p:sp>
      <p:sp>
        <p:nvSpPr>
          <p:cNvPr id="3" name="Elipse 2"/>
          <p:cNvSpPr/>
          <p:nvPr/>
        </p:nvSpPr>
        <p:spPr>
          <a:xfrm>
            <a:off x="89209" y="232210"/>
            <a:ext cx="1992352" cy="1427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800" dirty="0" smtClean="0"/>
              <a:t>EQUIPO PIE</a:t>
            </a:r>
            <a:endParaRPr lang="es-CL" sz="1800" dirty="0"/>
          </a:p>
        </p:txBody>
      </p:sp>
      <p:sp>
        <p:nvSpPr>
          <p:cNvPr id="4" name="Rectángulo 3"/>
          <p:cNvSpPr/>
          <p:nvPr/>
        </p:nvSpPr>
        <p:spPr>
          <a:xfrm>
            <a:off x="2165365" y="763751"/>
            <a:ext cx="1613209" cy="364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LOGROS</a:t>
            </a: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0"/>
          <p:cNvSpPr txBox="1">
            <a:spLocks noGrp="1"/>
          </p:cNvSpPr>
          <p:nvPr>
            <p:ph type="title"/>
          </p:nvPr>
        </p:nvSpPr>
        <p:spPr>
          <a:xfrm>
            <a:off x="248153" y="507436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/>
              <a:t>Logros en el proceso de Aprendizaje</a:t>
            </a:r>
            <a:endParaRPr sz="2400" b="1" dirty="0"/>
          </a:p>
        </p:txBody>
      </p:sp>
      <p:sp>
        <p:nvSpPr>
          <p:cNvPr id="424" name="Google Shape;424;p20"/>
          <p:cNvSpPr txBox="1">
            <a:spLocks noGrp="1"/>
          </p:cNvSpPr>
          <p:nvPr>
            <p:ph type="body" idx="1"/>
          </p:nvPr>
        </p:nvSpPr>
        <p:spPr>
          <a:xfrm>
            <a:off x="2825684" y="614863"/>
            <a:ext cx="5292300" cy="37541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CL" dirty="0" smtClean="0"/>
              <a:t>Monitoreo y registro el progreso de los estudiantes con NEE.</a:t>
            </a:r>
          </a:p>
          <a:p>
            <a:r>
              <a:rPr lang="es-ES" dirty="0"/>
              <a:t>Los logros de Aprendizaje </a:t>
            </a:r>
            <a:r>
              <a:rPr lang="es-ES" dirty="0" smtClean="0"/>
              <a:t> en relación con las metas y evaluaciones propuestas.</a:t>
            </a:r>
          </a:p>
          <a:p>
            <a:r>
              <a:rPr lang="es-CL" dirty="0" smtClean="0"/>
              <a:t>Logros de aprendizaje registrados y compartidos con la comunidad escolar.</a:t>
            </a:r>
          </a:p>
          <a:p>
            <a:r>
              <a:rPr lang="es-ES" dirty="0"/>
              <a:t>Los estudiantes que presentan NEE participan en las actividades planificadas para el </a:t>
            </a:r>
            <a:r>
              <a:rPr lang="es-ES" dirty="0" smtClean="0"/>
              <a:t>curso.</a:t>
            </a:r>
          </a:p>
          <a:p>
            <a:r>
              <a:rPr lang="es-CL" dirty="0" smtClean="0"/>
              <a:t> Uso del registro de planificación en drive compartido.</a:t>
            </a:r>
            <a:endParaRPr lang="es-CL" dirty="0"/>
          </a:p>
        </p:txBody>
      </p:sp>
      <p:sp>
        <p:nvSpPr>
          <p:cNvPr id="425" name="Google Shape;425;p2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 smtClean="0">
                <a:solidFill>
                  <a:srgbClr val="FF9900"/>
                </a:solidFill>
              </a:rPr>
              <a:t>GRACIAS..</a:t>
            </a:r>
            <a:endParaRPr sz="2800" b="1" dirty="0">
              <a:solidFill>
                <a:srgbClr val="FF9900"/>
              </a:solidFill>
            </a:endParaRPr>
          </a:p>
        </p:txBody>
      </p:sp>
      <p:sp>
        <p:nvSpPr>
          <p:cNvPr id="470" name="Google Shape;470;p2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02" b="98113" l="9704" r="90566">
                        <a14:foregroundMark x1="51887" y1="22013" x2="51887" y2="22013"/>
                        <a14:foregroundMark x1="53639" y1="20597" x2="53639" y2="20597"/>
                        <a14:foregroundMark x1="53639" y1="23742" x2="53639" y2="237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136" y="418063"/>
            <a:ext cx="4711942" cy="40388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265</Words>
  <Application>Microsoft Office PowerPoint</Application>
  <PresentationFormat>Presentación en pantalla (16:9)</PresentationFormat>
  <Paragraphs>65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Lato Light</vt:lpstr>
      <vt:lpstr>Roboto Slab Regular</vt:lpstr>
      <vt:lpstr>Arial</vt:lpstr>
      <vt:lpstr>Kent template</vt:lpstr>
      <vt:lpstr>INFORME TÉCNICO DE EVALUACIÓN ANUAL 2022  Programa Integración Educativa</vt:lpstr>
      <vt:lpstr>El PIE pertenece…</vt:lpstr>
      <vt:lpstr>Total alumnos con NEE</vt:lpstr>
      <vt:lpstr> Recursos humanos de apoyo a los alumnos con NEE</vt:lpstr>
      <vt:lpstr>Trabajo Colaborativo</vt:lpstr>
      <vt:lpstr>Presentación de PowerPoint</vt:lpstr>
      <vt:lpstr>Logros en el proceso de Aprendizaje</vt:lpstr>
      <vt:lpstr>GRACIAS..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TÉCNICO DE EVALUACIÓN ANUAL  PIE</dc:title>
  <dc:creator>PC29</dc:creator>
  <cp:lastModifiedBy>PC29</cp:lastModifiedBy>
  <cp:revision>15</cp:revision>
  <dcterms:modified xsi:type="dcterms:W3CDTF">2023-05-12T16:14:12Z</dcterms:modified>
</cp:coreProperties>
</file>