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896"/>
    <a:srgbClr val="9E004F"/>
    <a:srgbClr val="DE006F"/>
    <a:srgbClr val="FF8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217" y="2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EF664-1175-42E1-ADC7-D6ABEDDF1A9F}" type="datetime1">
              <a:rPr lang="es-CL" smtClean="0"/>
              <a:t>27-04-2020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ACF0-B67E-4E22-AA98-052CC55284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84211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2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A1682-6609-4EF4-94AC-E83298C08CE6}" type="datetime1">
              <a:rPr lang="es-CL" smtClean="0"/>
              <a:t>27-04-2020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2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7EA5C-BD37-4691-A29E-88464C902A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88173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AAAEB1-968A-4694-983E-6E0862CD7A5B}" type="datetime1">
              <a:rPr lang="es-CL" smtClean="0"/>
              <a:t>27-04-2020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03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A842-A42A-43E1-81D1-C03F57861CA8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58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09846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89484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602642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5588779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0658498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FB5C-AB60-45FD-8ACC-E5A38D1686EE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12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320F-2C5F-46AB-8C6A-8F48D5613E65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61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1E1B-CC08-46A5-B4C0-F59C3CDB6E6F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59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6B49-BF58-4238-8B55-53088ECC6665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305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12893-EBA0-44A3-9072-4B802AF8C27E}" type="datetime1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83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B76-FF1B-4CC7-971B-EEB69B9FDF3D}" type="datetime1">
              <a:rPr lang="es-CL" smtClean="0"/>
              <a:t>27-04-2020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14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379276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FC8-806A-456D-A534-F6B70BBA66AE}" type="datetime1">
              <a:rPr lang="es-CL" smtClean="0"/>
              <a:t>27-04-2020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88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CA980-5B13-41C3-94EF-232BFC737D0A}" type="datetime1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19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18BB-C200-498A-B310-C476E4DDF7BA}" type="datetime1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47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40D8-983A-4C6B-A080-9C2482F38812}" type="datetime1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A033B1-F7C0-4E07-9D62-6CEE6C585CE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03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  <p:sldLayoutId id="2147484289" r:id="rId12"/>
    <p:sldLayoutId id="2147484290" r:id="rId13"/>
    <p:sldLayoutId id="2147484291" r:id="rId14"/>
    <p:sldLayoutId id="2147484292" r:id="rId15"/>
    <p:sldLayoutId id="2147484293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581128"/>
            <a:ext cx="6400800" cy="129614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s-CL" sz="4300" b="1" dirty="0"/>
          </a:p>
          <a:p>
            <a:r>
              <a:rPr lang="es-CL" sz="3300" b="1" dirty="0">
                <a:solidFill>
                  <a:srgbClr val="002060"/>
                </a:solidFill>
              </a:rPr>
              <a:t>Coordinación PIE</a:t>
            </a:r>
          </a:p>
          <a:p>
            <a:r>
              <a:rPr lang="es-CL" sz="2900" dirty="0">
                <a:solidFill>
                  <a:srgbClr val="00206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PROF. BRENDA REYES MENDEZ</a:t>
            </a:r>
          </a:p>
          <a:p>
            <a:endParaRPr lang="es-CL" sz="3000" b="1" dirty="0"/>
          </a:p>
          <a:p>
            <a:endParaRPr lang="es-CL" b="1" dirty="0"/>
          </a:p>
          <a:p>
            <a:endParaRPr lang="es-CL" b="1" dirty="0"/>
          </a:p>
        </p:txBody>
      </p:sp>
      <p:pic>
        <p:nvPicPr>
          <p:cNvPr id="4" name="3 Imagen" descr="http://itpie.mineduc.cl/Visual/img/logo_mineduc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15" y="137668"/>
            <a:ext cx="1008112" cy="9256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Rectángulo"/>
          <p:cNvSpPr/>
          <p:nvPr/>
        </p:nvSpPr>
        <p:spPr>
          <a:xfrm>
            <a:off x="755576" y="2122414"/>
            <a:ext cx="6480720" cy="17281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bg1"/>
                </a:solidFill>
              </a:rPr>
              <a:t>INFORME TÉCNICO DE EVALUACION  PROGRAMA DE INTEGRACION ESCOLAR 2019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6381328"/>
            <a:ext cx="1115615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Marzo 2020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0450565-3494-4AF5-BD52-53BC7BCFE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996" y="480413"/>
            <a:ext cx="1304024" cy="116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40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16928"/>
              </p:ext>
            </p:extLst>
          </p:nvPr>
        </p:nvGraphicFramePr>
        <p:xfrm>
          <a:off x="323528" y="1556792"/>
          <a:ext cx="6768752" cy="4518577"/>
        </p:xfrm>
        <a:graphic>
          <a:graphicData uri="http://schemas.openxmlformats.org/drawingml/2006/table">
            <a:tbl>
              <a:tblPr firstRow="1" firstCol="1" lastCol="1" bandRow="1" bandCol="1">
                <a:tableStyleId>{5DA37D80-6434-44D0-A028-1B22A696006F}</a:tableStyleId>
              </a:tblPr>
              <a:tblGrid>
                <a:gridCol w="289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Profesionales</a:t>
                      </a:r>
                      <a:endParaRPr lang="es-CL" sz="1800" dirty="0">
                        <a:solidFill>
                          <a:srgbClr val="9E004F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N° Total de profesionales </a:t>
                      </a:r>
                      <a:endParaRPr lang="es-CL" sz="1800" dirty="0">
                        <a:solidFill>
                          <a:srgbClr val="9E004F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Total de horas  (suma de horas semanales)</a:t>
                      </a:r>
                      <a:endParaRPr lang="es-CL" sz="1800" dirty="0">
                        <a:solidFill>
                          <a:srgbClr val="9E004F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Profesores Ed. especial diferencial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+mn-lt"/>
                        </a:rPr>
                        <a:t>12</a:t>
                      </a:r>
                      <a:endParaRPr lang="es-CL" sz="1800" b="1" dirty="0">
                        <a:solidFill>
                          <a:srgbClr val="9E004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+mn-lt"/>
                        </a:rPr>
                        <a:t>482</a:t>
                      </a:r>
                      <a:endParaRPr lang="es-CL" sz="1800" b="1" dirty="0">
                        <a:solidFill>
                          <a:srgbClr val="9E004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Psicopedagogo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+mn-lt"/>
                        </a:rPr>
                        <a:t>1</a:t>
                      </a:r>
                      <a:endParaRPr lang="es-CL" sz="1800" b="1" dirty="0">
                        <a:solidFill>
                          <a:srgbClr val="9E004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+mn-lt"/>
                        </a:rPr>
                        <a:t>35</a:t>
                      </a:r>
                      <a:endParaRPr lang="es-CL" sz="1800" b="1" dirty="0">
                        <a:solidFill>
                          <a:srgbClr val="9E004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Psicólogo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Fonoaudiólogos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Terapeuta Ocupacional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</a:rPr>
                        <a:t>Kinesiólogo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s-CL" sz="1800" dirty="0" err="1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tros</a:t>
                      </a: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 Profesionales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Técnicos en </a:t>
                      </a: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Educ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s-ES" sz="1800" dirty="0" err="1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Dif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144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4126720426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Total </a:t>
                      </a:r>
                      <a:endParaRPr lang="es-CL" sz="1800" dirty="0">
                        <a:solidFill>
                          <a:srgbClr val="9E004F"/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23528" y="395792"/>
            <a:ext cx="6480720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PROFESIONALES  DE  APOYO 2019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118513" y="6277953"/>
            <a:ext cx="1475656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15DD718-A0D2-4028-8560-030A6F027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00" b="92000" l="7143" r="90714">
                        <a14:foregroundMark x1="31429" y1="48800" x2="31429" y2="48800"/>
                        <a14:foregroundMark x1="48571" y1="77600" x2="48571" y2="77600"/>
                        <a14:foregroundMark x1="50000" y1="84000" x2="50000" y2="84000"/>
                        <a14:foregroundMark x1="55714" y1="89600" x2="55714" y2="89600"/>
                        <a14:foregroundMark x1="59286" y1="92800" x2="59286" y2="92800"/>
                        <a14:foregroundMark x1="40000" y1="64800" x2="40000" y2="64800"/>
                        <a14:foregroundMark x1="27857" y1="39200" x2="27857" y2="39200"/>
                        <a14:foregroundMark x1="35714" y1="10400" x2="35714" y2="10400"/>
                        <a14:foregroundMark x1="54286" y1="7200" x2="54286" y2="7200"/>
                        <a14:foregroundMark x1="7143" y1="67200" x2="7143" y2="67200"/>
                        <a14:foregroundMark x1="90714" y1="65600" x2="90714" y2="65600"/>
                        <a14:foregroundMark x1="73571" y1="92000" x2="73571" y2="92000"/>
                        <a14:foregroundMark x1="75714" y1="88800" x2="75714" y2="88800"/>
                        <a14:backgroundMark x1="79286" y1="87200" x2="79286" y2="87200"/>
                        <a14:backgroundMark x1="77143" y1="90400" x2="77143" y2="90400"/>
                        <a14:backgroundMark x1="80714" y1="86400" x2="80714" y2="86400"/>
                        <a14:backgroundMark x1="75000" y1="91200" x2="75000" y2="91200"/>
                        <a14:backgroundMark x1="75000" y1="90400" x2="75000" y2="90400"/>
                        <a14:backgroundMark x1="75714" y1="89600" x2="75714" y2="89600"/>
                        <a14:backgroundMark x1="73571" y1="92800" x2="73571" y2="92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3553"/>
            <a:ext cx="1008112" cy="90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07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37537"/>
              </p:ext>
            </p:extLst>
          </p:nvPr>
        </p:nvGraphicFramePr>
        <p:xfrm>
          <a:off x="323528" y="1902496"/>
          <a:ext cx="6984776" cy="336216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ell MT" panose="02020503060305020303" pitchFamily="18" charset="0"/>
                        </a:rPr>
                        <a:t>INDICADORES</a:t>
                      </a:r>
                      <a:endParaRPr lang="es-CL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1- El programa de integración escolar es parte del PADEM, PEI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  y PME.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7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2-  Los profesionales involucrados se coordinan, trabajan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colaborativamente, evalúan las necesidades educativas especiales de los estudiantes y los resultados del PIE.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3- El establecimiento cuenta con medios y recursos materiales necesarios para el aprendizaje de los estudiantes que son parte del PIE.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4- Los apoyos especializados para los alumnos con NEE se entregan principalmente en el aula regular.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6 Imagen" descr="C:\Users\UTP-Loreto\Downloads\escanear0018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0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74400"/>
            <a:ext cx="99522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EAEA82D-DEDC-47C7-A70C-07C6DDA4E220}"/>
              </a:ext>
            </a:extLst>
          </p:cNvPr>
          <p:cNvSpPr/>
          <p:nvPr/>
        </p:nvSpPr>
        <p:spPr>
          <a:xfrm>
            <a:off x="533475" y="615088"/>
            <a:ext cx="6480720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INDICADORES EJECUCIÓN DEL PROGRAMA DE INTEGRACIÓN </a:t>
            </a: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8056A8F1-3EC1-4B26-A5F3-C869C70556F3}"/>
              </a:ext>
            </a:extLst>
          </p:cNvPr>
          <p:cNvSpPr/>
          <p:nvPr/>
        </p:nvSpPr>
        <p:spPr>
          <a:xfrm>
            <a:off x="3096344" y="6197566"/>
            <a:ext cx="1475656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</p:spTree>
    <p:extLst>
      <p:ext uri="{BB962C8B-B14F-4D97-AF65-F5344CB8AC3E}">
        <p14:creationId xmlns:p14="http://schemas.microsoft.com/office/powerpoint/2010/main" val="268668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760739"/>
              </p:ext>
            </p:extLst>
          </p:nvPr>
        </p:nvGraphicFramePr>
        <p:xfrm>
          <a:off x="467036" y="707079"/>
          <a:ext cx="6840760" cy="463469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31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5- Los Equipos de Aula elaboran el Plan de Apoyo Individual de cada estudiante con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NEE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6- Los profesionales de apoyo a la educación, trabajan con los alumnos de forma individual, en grupos, con la familia, con otros profesionales y con el equipo directivo de la escuela.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7- La planificación establecida en el PIE,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 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No fue cumplida 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en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totalidad.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8- Se realizó evaluación y seguimiento de las acciones realizadas en el PIE.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9-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El profesor de educación especial/diferencial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y profesor de aula regular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cuentan con tiempo para la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planificación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conjunta de la </a:t>
                      </a:r>
                      <a:r>
                        <a:rPr lang="es-CL" sz="1600" baseline="0" dirty="0" err="1">
                          <a:effectLst/>
                          <a:latin typeface="Bell MT" panose="02020503060305020303" pitchFamily="18" charset="0"/>
                        </a:rPr>
                        <a:t>co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-enseñanza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, evaluación y preparación</a:t>
                      </a:r>
                      <a:r>
                        <a:rPr lang="es-CL" sz="1600" baseline="0" dirty="0">
                          <a:effectLst/>
                          <a:latin typeface="Bell MT" panose="02020503060305020303" pitchFamily="18" charset="0"/>
                        </a:rPr>
                        <a:t> de </a:t>
                      </a:r>
                      <a:r>
                        <a:rPr lang="es-CL" sz="1600" dirty="0">
                          <a:effectLst/>
                          <a:latin typeface="Bell MT" panose="02020503060305020303" pitchFamily="18" charset="0"/>
                        </a:rPr>
                        <a:t> material y otras actividades.</a:t>
                      </a:r>
                      <a:endParaRPr lang="es-CL" sz="16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84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>
                          <a:latin typeface="Bell MT" panose="02020503060305020303" pitchFamily="18" charset="0"/>
                        </a:rPr>
                        <a:t>11-</a:t>
                      </a:r>
                      <a:r>
                        <a:rPr lang="es-CL" sz="1600" baseline="0" dirty="0">
                          <a:latin typeface="Bell MT" panose="02020503060305020303" pitchFamily="18" charset="0"/>
                        </a:rPr>
                        <a:t> </a:t>
                      </a:r>
                      <a:r>
                        <a:rPr lang="es-CL" sz="1600" dirty="0">
                          <a:latin typeface="Bell MT" panose="02020503060305020303" pitchFamily="18" charset="0"/>
                        </a:rPr>
                        <a:t>El cronograma de adquisición de recursos</a:t>
                      </a:r>
                      <a:r>
                        <a:rPr lang="es-CL" sz="1600" baseline="0" dirty="0">
                          <a:latin typeface="Bell MT" panose="02020503060305020303" pitchFamily="18" charset="0"/>
                        </a:rPr>
                        <a:t> didácticos, </a:t>
                      </a:r>
                      <a:r>
                        <a:rPr lang="es-CL" sz="1600" dirty="0">
                          <a:latin typeface="Bell MT" panose="02020503060305020303" pitchFamily="18" charset="0"/>
                        </a:rPr>
                        <a:t>para satisfacer las NEE de los estudiantes  se cumplió según lo programado.</a:t>
                      </a:r>
                      <a:endParaRPr lang="es-CL" sz="1600" i="1" dirty="0">
                        <a:solidFill>
                          <a:srgbClr val="9E004F"/>
                        </a:solidFill>
                        <a:latin typeface="Bell MT" panose="02020503060305020303" pitchFamily="18" charset="0"/>
                      </a:endParaRPr>
                    </a:p>
                  </a:txBody>
                  <a:tcPr marL="3734" marR="3734" marT="3734" marB="373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4 Imagen" descr="C:\Users\UTP-Loreto\Downloads\escanear0018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0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56" y="63780"/>
            <a:ext cx="720080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8 Rectángulo">
            <a:extLst>
              <a:ext uri="{FF2B5EF4-FFF2-40B4-BE49-F238E27FC236}">
                <a16:creationId xmlns:a16="http://schemas.microsoft.com/office/drawing/2014/main" id="{3124054D-5F04-4BE6-B91C-D4C6E81D08D2}"/>
              </a:ext>
            </a:extLst>
          </p:cNvPr>
          <p:cNvSpPr/>
          <p:nvPr/>
        </p:nvSpPr>
        <p:spPr>
          <a:xfrm>
            <a:off x="2411760" y="6070984"/>
            <a:ext cx="1475656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</p:spTree>
    <p:extLst>
      <p:ext uri="{BB962C8B-B14F-4D97-AF65-F5344CB8AC3E}">
        <p14:creationId xmlns:p14="http://schemas.microsoft.com/office/powerpoint/2010/main" val="143710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807" y="188640"/>
            <a:ext cx="5904656" cy="864096"/>
          </a:xfrm>
          <a:gradFill flip="none" rotWithShape="1">
            <a:gsLst>
              <a:gs pos="0">
                <a:srgbClr val="FAF896">
                  <a:tint val="66000"/>
                  <a:satMod val="160000"/>
                </a:srgbClr>
              </a:gs>
              <a:gs pos="50000">
                <a:srgbClr val="FAF896">
                  <a:tint val="44500"/>
                  <a:satMod val="160000"/>
                </a:srgbClr>
              </a:gs>
              <a:gs pos="100000">
                <a:srgbClr val="FAF8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REEVALUACIÓN DE LAS NEET</a:t>
            </a:r>
            <a:b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</a:br>
            <a: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2019</a:t>
            </a: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246307"/>
              </p:ext>
            </p:extLst>
          </p:nvPr>
        </p:nvGraphicFramePr>
        <p:xfrm>
          <a:off x="243240" y="1324434"/>
          <a:ext cx="7353096" cy="46348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33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8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1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3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Tipo</a:t>
                      </a:r>
                      <a:r>
                        <a:rPr lang="es-CL" sz="1400" baseline="0" dirty="0">
                          <a:effectLst/>
                          <a:latin typeface="Bell MT" panose="02020503060305020303" pitchFamily="18" charset="0"/>
                        </a:rPr>
                        <a:t> de NEET</a:t>
                      </a:r>
                      <a:endParaRPr lang="es-CL" sz="1400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N°</a:t>
                      </a:r>
                      <a:r>
                        <a:rPr lang="es-CL" sz="1400" baseline="0" dirty="0">
                          <a:effectLst/>
                          <a:latin typeface="Bell MT" panose="02020503060305020303" pitchFamily="18" charset="0"/>
                        </a:rPr>
                        <a:t> de estudiantes con NEET en PIE</a:t>
                      </a:r>
                      <a:endParaRPr lang="es-CL" sz="1400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  <a:t>N° total de estudiantes con NEET reevaluados</a:t>
                      </a:r>
                      <a:endParaRPr lang="es-CL" sz="1400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  <a:t>N° de estudiantes que continúa año 2016 </a:t>
                      </a:r>
                      <a:b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</a:br>
                      <a: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  <a:t>(Mantiene NEE por un nuevo período) </a:t>
                      </a:r>
                      <a:endParaRPr lang="es-CL" sz="1400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  <a:t>N° de estudiantes que egresa </a:t>
                      </a:r>
                      <a:br>
                        <a:rPr lang="es-CL" sz="1400" kern="1200" dirty="0">
                          <a:effectLst/>
                          <a:latin typeface="Bell MT" panose="02020503060305020303" pitchFamily="18" charset="0"/>
                        </a:rPr>
                      </a:br>
                      <a:endParaRPr lang="es-CL" sz="1400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Trastorno especifico del lenguaje (TEL)</a:t>
                      </a:r>
                    </a:p>
                    <a:p>
                      <a:endParaRPr lang="es-CL" sz="1400" dirty="0">
                        <a:latin typeface="Bell MT" panose="02020503060305020303" pitchFamily="18" charset="0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latin typeface="Bell MT" panose="02020503060305020303" pitchFamily="18" charset="0"/>
                        </a:rPr>
                        <a:t>30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Bell MT" panose="02020503060305020303" pitchFamily="18" charset="0"/>
                        </a:rPr>
                        <a:t>2</a:t>
                      </a:r>
                      <a:r>
                        <a:rPr lang="es-CL" sz="1800" dirty="0">
                          <a:latin typeface="Bell MT" panose="02020503060305020303" pitchFamily="18" charset="0"/>
                        </a:rPr>
                        <a:t>7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20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7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Dificultades especificas del aprendizaje (DEA)</a:t>
                      </a:r>
                    </a:p>
                    <a:p>
                      <a:endParaRPr lang="es-CL" sz="1400" dirty="0">
                        <a:latin typeface="Bell MT" panose="02020503060305020303" pitchFamily="18" charset="0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Bell MT" panose="02020503060305020303" pitchFamily="18" charset="0"/>
                        </a:rPr>
                        <a:t>4</a:t>
                      </a:r>
                      <a:r>
                        <a:rPr lang="es-CL" sz="1800" dirty="0">
                          <a:latin typeface="Bell MT" panose="02020503060305020303" pitchFamily="18" charset="0"/>
                        </a:rPr>
                        <a:t>7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latin typeface="Bell MT" panose="02020503060305020303" pitchFamily="18" charset="0"/>
                        </a:rPr>
                        <a:t>45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3</a:t>
                      </a: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9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6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Déficit atencional con y sin Hiperactividad</a:t>
                      </a:r>
                    </a:p>
                    <a:p>
                      <a:endParaRPr lang="es-CL" sz="1400" dirty="0">
                        <a:latin typeface="Bell MT" panose="02020503060305020303" pitchFamily="18" charset="0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Bell MT" panose="02020503060305020303" pitchFamily="18" charset="0"/>
                        </a:rPr>
                        <a:t>4</a:t>
                      </a:r>
                      <a:r>
                        <a:rPr lang="es-CL" sz="1800" dirty="0">
                          <a:latin typeface="Bell MT" panose="02020503060305020303" pitchFamily="18" charset="0"/>
                        </a:rPr>
                        <a:t>3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Bell MT" panose="02020503060305020303" pitchFamily="18" charset="0"/>
                        </a:rPr>
                        <a:t>4</a:t>
                      </a:r>
                      <a:r>
                        <a:rPr lang="es-CL" sz="1800" dirty="0">
                          <a:latin typeface="Bell MT" panose="02020503060305020303" pitchFamily="18" charset="0"/>
                        </a:rPr>
                        <a:t>3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4</a:t>
                      </a: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0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3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>
                          <a:effectLst/>
                          <a:latin typeface="Bell MT" panose="02020503060305020303" pitchFamily="18" charset="0"/>
                        </a:rPr>
                        <a:t>Funcionamiento Intelectual en el Rango limítrofe</a:t>
                      </a:r>
                    </a:p>
                    <a:p>
                      <a:endParaRPr lang="es-CL" sz="1400" dirty="0">
                        <a:latin typeface="Bell MT" panose="02020503060305020303" pitchFamily="18" charset="0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>
                          <a:latin typeface="Bell MT" panose="02020503060305020303" pitchFamily="18" charset="0"/>
                        </a:rPr>
                        <a:t>14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Bell MT" panose="02020503060305020303" pitchFamily="18" charset="0"/>
                        </a:rPr>
                        <a:t>1</a:t>
                      </a:r>
                      <a:r>
                        <a:rPr lang="es-CL" sz="1800" dirty="0">
                          <a:latin typeface="Bell MT" panose="02020503060305020303" pitchFamily="18" charset="0"/>
                        </a:rPr>
                        <a:t>4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1</a:t>
                      </a:r>
                      <a:r>
                        <a:rPr lang="es-CL" sz="1800" dirty="0">
                          <a:effectLst/>
                          <a:latin typeface="Bell MT" panose="02020503060305020303" pitchFamily="18" charset="0"/>
                        </a:rPr>
                        <a:t>3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Bell MT" panose="02020503060305020303" pitchFamily="18" charset="0"/>
                        </a:rPr>
                        <a:t>1</a:t>
                      </a:r>
                      <a:endParaRPr lang="es-CL" sz="1800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Bell MT" panose="02020503060305020303" pitchFamily="18" charset="0"/>
                        </a:rPr>
                        <a:t>Total estudiantes </a:t>
                      </a:r>
                      <a:endParaRPr lang="es-CL" sz="1400" b="1" dirty="0">
                        <a:effectLst/>
                        <a:latin typeface="Bell MT" panose="02020503060305020303" pitchFamily="18" charset="0"/>
                        <a:ea typeface="Calibri"/>
                        <a:cs typeface="Times New Roman"/>
                      </a:endParaRPr>
                    </a:p>
                  </a:txBody>
                  <a:tcPr marL="9485" marR="9485" marT="9485" marB="94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latin typeface="Bell MT" panose="02020503060305020303" pitchFamily="18" charset="0"/>
                        </a:rPr>
                        <a:t>134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latin typeface="Bell MT" panose="02020503060305020303" pitchFamily="18" charset="0"/>
                        </a:rPr>
                        <a:t>129</a:t>
                      </a: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Bell MT" panose="02020503060305020303" pitchFamily="18" charset="0"/>
                        </a:rPr>
                        <a:t>1</a:t>
                      </a:r>
                      <a:r>
                        <a:rPr lang="es-CL" sz="2000" b="1" dirty="0">
                          <a:effectLst/>
                          <a:latin typeface="Bell MT" panose="02020503060305020303" pitchFamily="18" charset="0"/>
                        </a:rPr>
                        <a:t>12</a:t>
                      </a:r>
                      <a:endParaRPr lang="es-CL" sz="2000" b="1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Bell MT" panose="02020503060305020303" pitchFamily="18" charset="0"/>
                        </a:rPr>
                        <a:t>1</a:t>
                      </a:r>
                      <a:r>
                        <a:rPr lang="es-CL" sz="2000" b="1" dirty="0">
                          <a:effectLst/>
                          <a:latin typeface="Bell MT" panose="02020503060305020303" pitchFamily="18" charset="0"/>
                        </a:rPr>
                        <a:t>7</a:t>
                      </a:r>
                      <a:endParaRPr lang="es-CL" sz="2000" b="1" dirty="0">
                        <a:effectLst/>
                        <a:latin typeface="Bell MT" panose="020205030603050203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9168" marR="9168" marT="9168" marB="91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5 Imagen" descr="C:\Users\UTP-Loreto\Downloads\escanear0018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0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60648"/>
            <a:ext cx="720080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Rectángulo">
            <a:extLst>
              <a:ext uri="{FF2B5EF4-FFF2-40B4-BE49-F238E27FC236}">
                <a16:creationId xmlns:a16="http://schemas.microsoft.com/office/drawing/2014/main" id="{68DC1B23-03D1-4516-BE46-047C31830334}"/>
              </a:ext>
            </a:extLst>
          </p:cNvPr>
          <p:cNvSpPr/>
          <p:nvPr/>
        </p:nvSpPr>
        <p:spPr>
          <a:xfrm>
            <a:off x="2627784" y="6230993"/>
            <a:ext cx="1475656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</p:spTree>
    <p:extLst>
      <p:ext uri="{BB962C8B-B14F-4D97-AF65-F5344CB8AC3E}">
        <p14:creationId xmlns:p14="http://schemas.microsoft.com/office/powerpoint/2010/main" val="193151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132856"/>
            <a:ext cx="6264696" cy="2592288"/>
          </a:xfrm>
        </p:spPr>
        <p:txBody>
          <a:bodyPr>
            <a:normAutofit fontScale="62500" lnSpcReduction="20000"/>
          </a:bodyPr>
          <a:lstStyle/>
          <a:p>
            <a:endParaRPr lang="es-CL" dirty="0"/>
          </a:p>
          <a:p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Capacitación TEA (Educadoras Diferenciales)</a:t>
            </a:r>
          </a:p>
          <a:p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Capacitación en </a:t>
            </a:r>
            <a:r>
              <a:rPr lang="es-CL" sz="4000" dirty="0" err="1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Wisc</a:t>
            </a:r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IV </a:t>
            </a:r>
            <a:r>
              <a:rPr lang="es-CL" sz="31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(Psicólogos)</a:t>
            </a:r>
          </a:p>
          <a:p>
            <a:r>
              <a:rPr lang="es-CL" sz="4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Capacitación en metodología Kit matemático. (Coordinadoras PIE)</a:t>
            </a:r>
            <a:br>
              <a:rPr lang="es-CL" sz="3100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endParaRPr lang="es-CL" sz="3100" dirty="0">
              <a:solidFill>
                <a:srgbClr val="9E004F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6" name="5 Imagen" descr="C:\Users\UTP-Loreto\Downloads\escanear0018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0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93120"/>
            <a:ext cx="83832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id="{AD65298C-F635-4EE6-8927-38F781F5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1" y="764704"/>
            <a:ext cx="5832648" cy="792088"/>
          </a:xfrm>
          <a:gradFill flip="none" rotWithShape="1">
            <a:gsLst>
              <a:gs pos="0">
                <a:srgbClr val="FAF896">
                  <a:tint val="66000"/>
                  <a:satMod val="160000"/>
                </a:srgbClr>
              </a:gs>
              <a:gs pos="50000">
                <a:srgbClr val="FAF896">
                  <a:tint val="44500"/>
                  <a:satMod val="160000"/>
                </a:srgbClr>
              </a:gs>
              <a:gs pos="100000">
                <a:srgbClr val="FAF8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CAPACITACIONES</a:t>
            </a: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B8C3268C-0CF0-4254-BA63-62C3C8BB2CC7}"/>
              </a:ext>
            </a:extLst>
          </p:cNvPr>
          <p:cNvSpPr/>
          <p:nvPr/>
        </p:nvSpPr>
        <p:spPr>
          <a:xfrm>
            <a:off x="2627784" y="5949280"/>
            <a:ext cx="1656184" cy="5263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</p:spTree>
    <p:extLst>
      <p:ext uri="{BB962C8B-B14F-4D97-AF65-F5344CB8AC3E}">
        <p14:creationId xmlns:p14="http://schemas.microsoft.com/office/powerpoint/2010/main" val="395515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8406" y="2204864"/>
            <a:ext cx="6751004" cy="353954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CL" sz="3200" dirty="0">
                <a:solidFill>
                  <a:schemeClr val="accent2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Proyecto Conciencia fonológica </a:t>
            </a:r>
          </a:p>
          <a:p>
            <a:pPr algn="just"/>
            <a:r>
              <a:rPr lang="es-CL" sz="3200" dirty="0">
                <a:solidFill>
                  <a:schemeClr val="accent2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CL" sz="3200" dirty="0">
                <a:solidFill>
                  <a:schemeClr val="accent2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Sala de Estimulación sensorio motriz</a:t>
            </a:r>
          </a:p>
          <a:p>
            <a:pPr algn="just"/>
            <a:r>
              <a:rPr lang="es-CL" sz="3200" dirty="0">
                <a:solidFill>
                  <a:schemeClr val="accent2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  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s-CL" sz="3200" dirty="0">
                <a:solidFill>
                  <a:schemeClr val="accent2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Programa de apoyo psicopedagógico alumnos sin PIE.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s-CL" sz="3200" dirty="0">
              <a:solidFill>
                <a:schemeClr val="bg2">
                  <a:lumMod val="75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5" name="4 Imagen" descr="C:\Users\UTP-Loreto\Downloads\escanear0018 (1)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0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0" y="404664"/>
            <a:ext cx="83832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8 Rectángulo">
            <a:extLst>
              <a:ext uri="{FF2B5EF4-FFF2-40B4-BE49-F238E27FC236}">
                <a16:creationId xmlns:a16="http://schemas.microsoft.com/office/drawing/2014/main" id="{45C36017-BE0C-42BA-8BEF-46E941E7566A}"/>
              </a:ext>
            </a:extLst>
          </p:cNvPr>
          <p:cNvSpPr/>
          <p:nvPr/>
        </p:nvSpPr>
        <p:spPr>
          <a:xfrm>
            <a:off x="2843808" y="6087081"/>
            <a:ext cx="1475656" cy="47667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5000"/>
                  <a:tint val="66000"/>
                  <a:satMod val="160000"/>
                </a:schemeClr>
              </a:gs>
              <a:gs pos="50000">
                <a:schemeClr val="accent3">
                  <a:lumMod val="65000"/>
                  <a:tint val="44500"/>
                  <a:satMod val="160000"/>
                </a:schemeClr>
              </a:gs>
              <a:gs pos="100000">
                <a:schemeClr val="accent3">
                  <a:lumMod val="6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rgbClr val="9E004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Coordinación PIE Marzo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BBF34A0E-DB08-4228-BE4F-02CF56A7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20688"/>
            <a:ext cx="5832648" cy="792088"/>
          </a:xfrm>
          <a:gradFill flip="none" rotWithShape="1">
            <a:gsLst>
              <a:gs pos="0">
                <a:srgbClr val="FAF896">
                  <a:tint val="66000"/>
                  <a:satMod val="160000"/>
                </a:srgbClr>
              </a:gs>
              <a:gs pos="50000">
                <a:srgbClr val="FAF896">
                  <a:tint val="44500"/>
                  <a:satMod val="160000"/>
                </a:srgbClr>
              </a:gs>
              <a:gs pos="100000">
                <a:srgbClr val="FAF89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INCLUSIÓN EDUCATIVA </a:t>
            </a:r>
            <a:b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</a:br>
            <a:r>
              <a:rPr lang="es-CL" sz="28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</a:rPr>
              <a:t>EN LICEO ECUADOR</a:t>
            </a:r>
          </a:p>
        </p:txBody>
      </p:sp>
    </p:spTree>
    <p:extLst>
      <p:ext uri="{BB962C8B-B14F-4D97-AF65-F5344CB8AC3E}">
        <p14:creationId xmlns:p14="http://schemas.microsoft.com/office/powerpoint/2010/main" val="381462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1867</TotalTime>
  <Words>481</Words>
  <Application>Microsoft Office PowerPoint</Application>
  <PresentationFormat>Presentación en pantalla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Aparajita</vt:lpstr>
      <vt:lpstr>Arial</vt:lpstr>
      <vt:lpstr>Bell MT</vt:lpstr>
      <vt:lpstr>Calibri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REEVALUACIÓN DE LAS NEET 2019</vt:lpstr>
      <vt:lpstr>CAPACITACIONES</vt:lpstr>
      <vt:lpstr>INCLUSIÓN EDUCATIVA  EN LICEO ECUADOR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TECNICO DE EVALUACION  PROGRAMA DE INTEGRACION ESCOLAR (PIE).</dc:title>
  <dc:creator>admin</dc:creator>
  <cp:lastModifiedBy>brend</cp:lastModifiedBy>
  <cp:revision>80</cp:revision>
  <cp:lastPrinted>2019-03-19T19:55:39Z</cp:lastPrinted>
  <dcterms:created xsi:type="dcterms:W3CDTF">2015-05-07T12:42:55Z</dcterms:created>
  <dcterms:modified xsi:type="dcterms:W3CDTF">2020-04-28T02:13:15Z</dcterms:modified>
</cp:coreProperties>
</file>